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ofdtekst - niveau één…"/>
          <p:cNvSpPr txBox="1"/>
          <p:nvPr>
            <p:ph type="body" sz="quarter" idx="1"/>
          </p:nvPr>
        </p:nvSpPr>
        <p:spPr>
          <a:xfrm>
            <a:off x="1778000" y="9528175"/>
            <a:ext cx="20828000" cy="1609725"/>
          </a:xfrm>
          <a:prstGeom prst="rect">
            <a:avLst/>
          </a:prstGeom>
        </p:spPr>
        <p:txBody>
          <a:bodyPr anchor="ctr"/>
          <a:lstStyle>
            <a:lvl1pPr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  <a:lvl2pPr marL="929550" indent="-438150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2pPr>
            <a:lvl3pPr marL="1344318" indent="-492918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3pPr>
            <a:lvl4pPr marL="195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4pPr>
            <a:lvl5pPr marL="240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Tijdelijke aanduiding voor tekst 2"/>
          <p:cNvSpPr/>
          <p:nvPr>
            <p:ph type="body" sz="quarter" idx="21"/>
          </p:nvPr>
        </p:nvSpPr>
        <p:spPr>
          <a:xfrm>
            <a:off x="1800041" y="2424084"/>
            <a:ext cx="20805776" cy="1031359"/>
          </a:xfrm>
          <a:prstGeom prst="rect">
            <a:avLst/>
          </a:prstGeom>
        </p:spPr>
        <p:txBody>
          <a:bodyPr anchor="b"/>
          <a:lstStyle/>
          <a:p>
            <a:pPr>
              <a:defRPr sz="5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22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halv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31" name="Hoofdtekst - niveau één…"/>
          <p:cNvSpPr txBox="1"/>
          <p:nvPr>
            <p:ph type="body" sz="half" idx="1"/>
          </p:nvPr>
        </p:nvSpPr>
        <p:spPr>
          <a:xfrm>
            <a:off x="1688592" y="3069576"/>
            <a:ext cx="9537701" cy="9296401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2" name="Tijdelijke aanduiding voor tekst 2"/>
          <p:cNvSpPr/>
          <p:nvPr/>
        </p:nvSpPr>
        <p:spPr>
          <a:xfrm>
            <a:off x="891921" y="12336122"/>
            <a:ext cx="20805776" cy="1031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lvl="1">
              <a:lnSpc>
                <a:spcPct val="80000"/>
              </a:lnSpc>
              <a:spcBef>
                <a:spcPts val="1000"/>
              </a:spcBef>
              <a:defRPr sz="4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Prog 6 - CMake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5"/>
          <p:cNvSpPr/>
          <p:nvPr>
            <p:ph type="pic" sz="half" idx="21"/>
          </p:nvPr>
        </p:nvSpPr>
        <p:spPr>
          <a:xfrm>
            <a:off x="13169900" y="3064497"/>
            <a:ext cx="9525000" cy="92232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2" name="Hoofdtekst - niveau één…"/>
          <p:cNvSpPr txBox="1"/>
          <p:nvPr>
            <p:ph type="body" sz="half" idx="1"/>
          </p:nvPr>
        </p:nvSpPr>
        <p:spPr>
          <a:xfrm>
            <a:off x="1689100" y="3064497"/>
            <a:ext cx="9537701" cy="9296401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5551" y="12342376"/>
            <a:ext cx="2092611" cy="1031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bbe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52" name="Hoofdtekst - niveau één…"/>
          <p:cNvSpPr txBox="1"/>
          <p:nvPr>
            <p:ph type="body" sz="half" idx="1"/>
          </p:nvPr>
        </p:nvSpPr>
        <p:spPr>
          <a:xfrm>
            <a:off x="1689100" y="4791455"/>
            <a:ext cx="9537701" cy="7569442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3" name="Tijdelijke aanduiding voor tekst 23"/>
          <p:cNvSpPr/>
          <p:nvPr>
            <p:ph type="body" sz="half" idx="21"/>
          </p:nvPr>
        </p:nvSpPr>
        <p:spPr>
          <a:xfrm>
            <a:off x="13157198" y="4791455"/>
            <a:ext cx="9537702" cy="75694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" name="Tijdelijke aanduiding voor tekst 2"/>
          <p:cNvSpPr/>
          <p:nvPr>
            <p:ph type="body" sz="quarter" idx="22"/>
          </p:nvPr>
        </p:nvSpPr>
        <p:spPr>
          <a:xfrm>
            <a:off x="1676400" y="3154677"/>
            <a:ext cx="9537700" cy="1289307"/>
          </a:xfrm>
          <a:prstGeom prst="rect">
            <a:avLst/>
          </a:prstGeom>
        </p:spPr>
        <p:txBody>
          <a:bodyPr anchor="ctr"/>
          <a:lstStyle/>
          <a:p>
            <a:pPr>
              <a:defRPr b="1" sz="2800"/>
            </a:pPr>
          </a:p>
        </p:txBody>
      </p:sp>
      <p:sp>
        <p:nvSpPr>
          <p:cNvPr id="55" name="Tijdelijke aanduiding voor tekst 2"/>
          <p:cNvSpPr/>
          <p:nvPr>
            <p:ph type="body" sz="quarter" idx="23"/>
          </p:nvPr>
        </p:nvSpPr>
        <p:spPr>
          <a:xfrm>
            <a:off x="13157198" y="3150106"/>
            <a:ext cx="9537701" cy="1289306"/>
          </a:xfrm>
          <a:prstGeom prst="rect">
            <a:avLst/>
          </a:prstGeom>
        </p:spPr>
        <p:txBody>
          <a:bodyPr anchor="ctr"/>
          <a:lstStyle/>
          <a:p>
            <a:pPr>
              <a:defRPr b="1" sz="2800"/>
            </a:pPr>
          </a:p>
        </p:txBody>
      </p:sp>
      <p:pic>
        <p:nvPicPr>
          <p:cNvPr id="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5551" y="12342376"/>
            <a:ext cx="2092611" cy="1031359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(Zwarte Achtergro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"/>
          <p:cNvSpPr/>
          <p:nvPr/>
        </p:nvSpPr>
        <p:spPr>
          <a:xfrm>
            <a:off x="6756400" y="1088828"/>
            <a:ext cx="10871200" cy="1148417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5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6848" y="760549"/>
            <a:ext cx="633048" cy="52875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eltekst"/>
          <p:cNvSpPr txBox="1"/>
          <p:nvPr>
            <p:ph type="title"/>
          </p:nvPr>
        </p:nvSpPr>
        <p:spPr>
          <a:xfrm>
            <a:off x="7416848" y="2708721"/>
            <a:ext cx="9550304" cy="829855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7" name="Hoofdtekst - niveau één…"/>
          <p:cNvSpPr txBox="1"/>
          <p:nvPr>
            <p:ph type="body" sz="quarter" idx="1"/>
          </p:nvPr>
        </p:nvSpPr>
        <p:spPr>
          <a:xfrm>
            <a:off x="7416848" y="11256364"/>
            <a:ext cx="9550301" cy="1142900"/>
          </a:xfrm>
          <a:prstGeom prst="rect">
            <a:avLst/>
          </a:prstGeom>
        </p:spPr>
        <p:txBody>
          <a:bodyPr anchor="ctr"/>
          <a:lstStyle>
            <a:lvl1pPr>
              <a:defRPr sz="5200">
                <a:solidFill>
                  <a:srgbClr val="FFFFFF"/>
                </a:solidFill>
              </a:defRPr>
            </a:lvl1pPr>
            <a:lvl2pPr marL="821600" indent="-330200">
              <a:defRPr sz="5200">
                <a:solidFill>
                  <a:srgbClr val="FFFFFF"/>
                </a:solidFill>
              </a:defRPr>
            </a:lvl2pPr>
            <a:lvl3pPr marL="1222874" indent="-371475">
              <a:defRPr sz="5200">
                <a:solidFill>
                  <a:srgbClr val="FFFFFF"/>
                </a:solidFill>
              </a:defRPr>
            </a:lvl3pPr>
            <a:lvl4pPr marL="1815942" indent="-424542">
              <a:defRPr sz="5200">
                <a:solidFill>
                  <a:srgbClr val="FFFFFF"/>
                </a:solidFill>
              </a:defRPr>
            </a:lvl4pPr>
            <a:lvl5pPr marL="2265942" indent="-424542"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68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3394" y="12431076"/>
            <a:ext cx="3127287" cy="1354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D5FhM3ZXoAMfgI-.jpg_large.jpeg" descr="D5FhM3ZXoAMfgI-.jpg_large.jpeg"/>
          <p:cNvPicPr>
            <a:picLocks noChangeAspect="1"/>
          </p:cNvPicPr>
          <p:nvPr/>
        </p:nvPicPr>
        <p:blipFill>
          <a:blip r:embed="rId2">
            <a:extLst/>
          </a:blip>
          <a:srcRect l="0" t="4916" r="0" b="32757"/>
          <a:stretch>
            <a:fillRect/>
          </a:stretch>
        </p:blipFill>
        <p:spPr>
          <a:xfrm>
            <a:off x="0" y="3391197"/>
            <a:ext cx="24384000" cy="572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3394" y="12431076"/>
            <a:ext cx="3127287" cy="1354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Afbeelding 2" descr="Afbeelding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84454" y="2107775"/>
            <a:ext cx="11271116" cy="716225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Hoofdtekst - niveau één…"/>
          <p:cNvSpPr txBox="1"/>
          <p:nvPr>
            <p:ph type="body" sz="quarter" idx="1"/>
          </p:nvPr>
        </p:nvSpPr>
        <p:spPr>
          <a:xfrm>
            <a:off x="1778000" y="9528175"/>
            <a:ext cx="20828000" cy="1609725"/>
          </a:xfrm>
          <a:prstGeom prst="rect">
            <a:avLst/>
          </a:prstGeom>
        </p:spPr>
        <p:txBody>
          <a:bodyPr anchor="ctr"/>
          <a:lstStyle>
            <a:lvl1pPr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  <a:lvl2pPr marL="929550" indent="-438150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2pPr>
            <a:lvl3pPr marL="1344318" indent="-492918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3pPr>
            <a:lvl4pPr marL="195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4pPr>
            <a:lvl5pPr marL="240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80" name="Tijdelijke aanduiding voor tekst 2"/>
          <p:cNvSpPr/>
          <p:nvPr>
            <p:ph type="body" sz="quarter" idx="21"/>
          </p:nvPr>
        </p:nvSpPr>
        <p:spPr>
          <a:xfrm>
            <a:off x="1800041" y="2424084"/>
            <a:ext cx="20805776" cy="1031359"/>
          </a:xfrm>
          <a:prstGeom prst="rect">
            <a:avLst/>
          </a:prstGeom>
        </p:spPr>
        <p:txBody>
          <a:bodyPr anchor="b"/>
          <a:lstStyle/>
          <a:p>
            <a:pPr>
              <a:defRPr sz="5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81" name="Text Placeholder 3"/>
          <p:cNvSpPr/>
          <p:nvPr>
            <p:ph type="body" sz="half" idx="22"/>
          </p:nvPr>
        </p:nvSpPr>
        <p:spPr>
          <a:xfrm>
            <a:off x="1800225" y="3894137"/>
            <a:ext cx="20828000" cy="5199063"/>
          </a:xfrm>
          <a:prstGeom prst="rect">
            <a:avLst/>
          </a:prstGeom>
        </p:spPr>
        <p:txBody>
          <a:bodyPr/>
          <a:lstStyle/>
          <a:p>
            <a:pPr indent="131399">
              <a:defRPr b="1" sz="13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8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/>
          <p:nvPr>
            <p:ph type="title"/>
          </p:nvPr>
        </p:nvSpPr>
        <p:spPr>
          <a:xfrm>
            <a:off x="1676400" y="730253"/>
            <a:ext cx="21031200" cy="206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1688592" y="3069576"/>
            <a:ext cx="21031201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4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13394" y="12431076"/>
            <a:ext cx="3127287" cy="135499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9pPr>
    </p:titleStyle>
    <p:bodyStyle>
      <a:lvl1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32699" marR="0" indent="-2413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22862" marR="0" indent="-271462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01642" marR="0" indent="-310242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51642" marR="0" indent="-310242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686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2258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830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1402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jdelijke aanduiding voor tekst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on CMake</a:t>
            </a:r>
          </a:p>
        </p:txBody>
      </p:sp>
      <p:sp>
        <p:nvSpPr>
          <p:cNvPr id="92" name="Tijdelijke aanduiding voor tekst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457200">
              <a:buSzTx/>
              <a:buNone/>
              <a:defRPr sz="5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Programming 6</a:t>
            </a:r>
          </a:p>
        </p:txBody>
      </p:sp>
      <p:sp>
        <p:nvSpPr>
          <p:cNvPr id="93" name="Tijdelijke aanduiding voor tekst 3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indent="131399">
              <a:defRPr b="1" sz="13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94" name="Tijdelijke aanduiding voor tekst 1"/>
          <p:cNvSpPr txBox="1"/>
          <p:nvPr/>
        </p:nvSpPr>
        <p:spPr>
          <a:xfrm>
            <a:off x="1800225" y="11121881"/>
            <a:ext cx="20828000" cy="160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30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johan.korten@han.nl 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30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V1.0 Nov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owards a library - Stepping ston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3</a:t>
            </a:r>
          </a:p>
        </p:txBody>
      </p:sp>
      <p:sp>
        <p:nvSpPr>
          <p:cNvPr id="146" name="Bigger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</a:t>
            </a:r>
          </a:p>
        </p:txBody>
      </p:sp>
      <p:pic>
        <p:nvPicPr>
          <p:cNvPr id="14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869" y="2666798"/>
            <a:ext cx="17620067" cy="989196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 bigger library - Stepping ston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bigger library - Stepping stone 4</a:t>
            </a:r>
          </a:p>
        </p:txBody>
      </p:sp>
      <p:sp>
        <p:nvSpPr>
          <p:cNvPr id="151" name="BiggerLibrary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BiggerLibraryMake</a:t>
            </a:r>
          </a:p>
        </p:txBody>
      </p:sp>
      <p:pic>
        <p:nvPicPr>
          <p:cNvPr id="15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869" y="2666798"/>
            <a:ext cx="12511279" cy="702387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g++ main.cpp sht45.cpp i2c.cpp logger.cpp config.cpp filter.cpp -I./include -std=c++17 -Wall -O2 -o sensor_app"/>
          <p:cNvSpPr txBox="1"/>
          <p:nvPr/>
        </p:nvSpPr>
        <p:spPr>
          <a:xfrm>
            <a:off x="2003975" y="11251010"/>
            <a:ext cx="1707836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 g++ main.cpp sht45.cpp i2c.cpp logger.cpp config.cpp filter.cpp -I./include -std=c++17 -Wall -O2 -o sensor_app</a:t>
            </a:r>
          </a:p>
        </p:txBody>
      </p:sp>
      <p:sp>
        <p:nvSpPr>
          <p:cNvPr id="154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ighting Commandline Nightmares - Stepping ston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Fighting Commandline Nightmares - Stepping stone 5</a:t>
            </a:r>
          </a:p>
        </p:txBody>
      </p:sp>
      <p:sp>
        <p:nvSpPr>
          <p:cNvPr id="157" name="g++ main.cpp sht45.cpp i2c.cpp logger.cpp config.cpp filter.cpp -I./include -std=c++17 -Wall -O2 -o sensor_a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g++ main.cpp sht45.cpp i2c.cpp logger.cpp config.cpp filter.cpp -I./include -std=c++17 -Wall -O2 -o sensor_app</a:t>
            </a:r>
          </a:p>
          <a:p>
            <a:pPr/>
          </a:p>
          <a:p>
            <a:pPr/>
            <a:r>
              <a:t>Alternative: Makefile</a:t>
            </a:r>
          </a:p>
          <a:p>
            <a:pPr/>
          </a:p>
        </p:txBody>
      </p:sp>
      <p:sp>
        <p:nvSpPr>
          <p:cNvPr id="158" name="# Makefile for Sensor Application…"/>
          <p:cNvSpPr txBox="1"/>
          <p:nvPr/>
        </p:nvSpPr>
        <p:spPr>
          <a:xfrm>
            <a:off x="1616167" y="4818910"/>
            <a:ext cx="9614370" cy="8219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 Makefile for Sensor Application</a:t>
            </a:r>
          </a:p>
          <a:p>
            <a:pPr/>
            <a:r>
              <a:t># CMake Workshop - HAN University of Applied Sciences</a:t>
            </a:r>
          </a:p>
          <a:p>
            <a:pPr/>
            <a:r>
              <a:t># Johan Korten - v1.0 2025</a:t>
            </a:r>
          </a:p>
          <a:p>
            <a:pPr/>
          </a:p>
          <a:p>
            <a:pPr/>
            <a:r>
              <a:t># Compiler and flags</a:t>
            </a:r>
          </a:p>
          <a:p>
            <a:pPr/>
            <a:r>
              <a:t>CXX = g++</a:t>
            </a:r>
          </a:p>
          <a:p>
            <a:pPr/>
            <a:r>
              <a:t>CXXFLAGS = -std=c++17 -Wall -Wextra -O2 -I./include</a:t>
            </a:r>
          </a:p>
          <a:p>
            <a:pPr/>
            <a:r>
              <a:t>LDFLAGS =</a:t>
            </a:r>
          </a:p>
          <a:p>
            <a:pPr/>
          </a:p>
          <a:p>
            <a:pPr/>
            <a:r>
              <a:t># Target executable</a:t>
            </a:r>
          </a:p>
          <a:p>
            <a:pPr/>
            <a:r>
              <a:t>TARGET = sensor_app</a:t>
            </a:r>
          </a:p>
          <a:p>
            <a:pPr/>
          </a:p>
          <a:p>
            <a:pPr/>
            <a:r>
              <a:t># Source files</a:t>
            </a:r>
          </a:p>
          <a:p>
            <a:pPr/>
            <a:r>
              <a:t>SOURCES = main.cpp sht45.cpp i2c.cpp logger.cpp config.cpp filter.cpp</a:t>
            </a:r>
          </a:p>
          <a:p>
            <a:pPr/>
          </a:p>
          <a:p>
            <a:pPr/>
            <a:r>
              <a:t># Object files (replace .cpp with .o)</a:t>
            </a:r>
          </a:p>
          <a:p>
            <a:pPr/>
            <a:r>
              <a:t>OBJECTS = main.o sht45.o i2c.o logger.o config.o filter.o</a:t>
            </a:r>
          </a:p>
          <a:p>
            <a:pPr/>
          </a:p>
          <a:p>
            <a:pPr/>
            <a:r>
              <a:t># Header files (for dependency tracking)</a:t>
            </a:r>
          </a:p>
          <a:p>
            <a:pPr/>
            <a:r>
              <a:t>HEADERS = include/sht45.hpp include/i2c.hpp include/logger.hpp include/config.hpp include/filter.hpp</a:t>
            </a:r>
          </a:p>
          <a:p>
            <a:pPr/>
          </a:p>
          <a:p>
            <a:pPr/>
            <a:r>
              <a:t># Default target</a:t>
            </a:r>
          </a:p>
          <a:p>
            <a:pPr/>
            <a:r>
              <a:t>all: $(TARGET)</a:t>
            </a:r>
          </a:p>
          <a:p>
            <a:pPr/>
          </a:p>
          <a:p>
            <a:pPr/>
            <a:r>
              <a:t># Link object files to create executable</a:t>
            </a:r>
          </a:p>
          <a:p>
            <a:pPr/>
            <a:r>
              <a:t>$(TARGET): $(OBJECTS)</a:t>
            </a:r>
          </a:p>
          <a:p>
            <a:pPr/>
            <a:r>
              <a:t>	$(CXX) $(OBJECTS) $(LDFLAGS) -o $(TARGET)</a:t>
            </a:r>
          </a:p>
          <a:p>
            <a:pPr/>
            <a:r>
              <a:t>	@echo "Build complete: $(TARGET)"</a:t>
            </a:r>
          </a:p>
        </p:txBody>
      </p:sp>
      <p:sp>
        <p:nvSpPr>
          <p:cNvPr id="159" name="# Compile main.cpp…"/>
          <p:cNvSpPr txBox="1"/>
          <p:nvPr/>
        </p:nvSpPr>
        <p:spPr>
          <a:xfrm>
            <a:off x="12212626" y="4722302"/>
            <a:ext cx="4107097" cy="705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</a:p>
          <a:p>
            <a:pPr/>
            <a:r>
              <a:t># Compile main.cpp</a:t>
            </a:r>
          </a:p>
          <a:p>
            <a:pPr/>
            <a:r>
              <a:t>main.o: main.cpp $(HEADERS)</a:t>
            </a:r>
          </a:p>
          <a:p>
            <a:pPr/>
            <a:r>
              <a:t>	$(CXX) $(CXXFLAGS) -c main.cpp</a:t>
            </a:r>
          </a:p>
          <a:p>
            <a:pPr/>
          </a:p>
          <a:p>
            <a:pPr/>
            <a:r>
              <a:t># Compile sht45.cpp</a:t>
            </a:r>
          </a:p>
          <a:p>
            <a:pPr/>
            <a:r>
              <a:t>sht45.o: sht45.cpp include/sht45.hpp</a:t>
            </a:r>
          </a:p>
          <a:p>
            <a:pPr/>
            <a:r>
              <a:t>	$(CXX) $(CXXFLAGS) -c sht45.cpp</a:t>
            </a:r>
          </a:p>
          <a:p>
            <a:pPr/>
          </a:p>
          <a:p>
            <a:pPr/>
            <a:r>
              <a:t># Compile i2c.cpp</a:t>
            </a:r>
          </a:p>
          <a:p>
            <a:pPr/>
            <a:r>
              <a:t>i2c.o: i2c.cpp include/i2c.hpp</a:t>
            </a:r>
          </a:p>
          <a:p>
            <a:pPr/>
            <a:r>
              <a:t>	$(CXX) $(CXXFLAGS) -c i2c.cpp</a:t>
            </a:r>
          </a:p>
          <a:p>
            <a:pPr/>
          </a:p>
          <a:p>
            <a:pPr/>
            <a:r>
              <a:t># Compile logger.cpp</a:t>
            </a:r>
          </a:p>
          <a:p>
            <a:pPr/>
            <a:r>
              <a:t>logger.o: logger.cpp include/logger.hpp</a:t>
            </a:r>
          </a:p>
          <a:p>
            <a:pPr/>
            <a:r>
              <a:t>	$(CXX) $(CXXFLAGS) -c logger.cpp</a:t>
            </a:r>
          </a:p>
          <a:p>
            <a:pPr/>
          </a:p>
          <a:p>
            <a:pPr/>
            <a:r>
              <a:t># Compile config.cpp</a:t>
            </a:r>
          </a:p>
          <a:p>
            <a:pPr/>
            <a:r>
              <a:t>config.o: config.cpp include/config.hpp</a:t>
            </a:r>
          </a:p>
          <a:p>
            <a:pPr/>
            <a:r>
              <a:t>	$(CXX) $(CXXFLAGS) -c config.cpp</a:t>
            </a:r>
          </a:p>
          <a:p>
            <a:pPr/>
          </a:p>
          <a:p>
            <a:pPr/>
            <a:r>
              <a:t># Compile filter.cpp</a:t>
            </a:r>
          </a:p>
          <a:p>
            <a:pPr/>
            <a:r>
              <a:t>filter.o: filter.cpp include/filter.hpp</a:t>
            </a:r>
          </a:p>
          <a:p>
            <a:pPr/>
            <a:r>
              <a:t>	$(CXX) $(CXXFLAGS) -c filter.cpp</a:t>
            </a:r>
          </a:p>
        </p:txBody>
      </p:sp>
      <p:sp>
        <p:nvSpPr>
          <p:cNvPr id="160" name="# Clean build artifacts…"/>
          <p:cNvSpPr txBox="1"/>
          <p:nvPr/>
        </p:nvSpPr>
        <p:spPr>
          <a:xfrm>
            <a:off x="17735818" y="4868352"/>
            <a:ext cx="5488631" cy="675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 Clean build artifacts</a:t>
            </a:r>
          </a:p>
          <a:p>
            <a:pPr/>
            <a:r>
              <a:t>clean:</a:t>
            </a:r>
          </a:p>
          <a:p>
            <a:pPr/>
            <a:r>
              <a:t>	rm -f $(OBJECTS) $(TARGET)</a:t>
            </a:r>
          </a:p>
          <a:p>
            <a:pPr/>
            <a:r>
              <a:t>	@echo "Clean complete"</a:t>
            </a:r>
          </a:p>
          <a:p>
            <a:pPr/>
          </a:p>
          <a:p>
            <a:pPr/>
            <a:r>
              <a:t># Rebuild everything from scratch</a:t>
            </a:r>
          </a:p>
          <a:p>
            <a:pPr/>
            <a:r>
              <a:t>rebuild: clean all</a:t>
            </a:r>
          </a:p>
          <a:p>
            <a:pPr/>
          </a:p>
          <a:p>
            <a:pPr/>
            <a:r>
              <a:t># Run the application</a:t>
            </a:r>
          </a:p>
          <a:p>
            <a:pPr/>
            <a:r>
              <a:t>run: $(TARGET)</a:t>
            </a:r>
          </a:p>
          <a:p>
            <a:pPr/>
            <a:r>
              <a:t>	./$(TARGET)</a:t>
            </a:r>
          </a:p>
          <a:p>
            <a:pPr/>
          </a:p>
          <a:p>
            <a:pPr/>
            <a:r>
              <a:t># Show help</a:t>
            </a:r>
          </a:p>
          <a:p>
            <a:pPr/>
            <a:r>
              <a:t>help:</a:t>
            </a:r>
          </a:p>
          <a:p>
            <a:pPr/>
            <a:r>
              <a:t>	@echo "Available targets:"</a:t>
            </a:r>
          </a:p>
          <a:p>
            <a:pPr/>
            <a:r>
              <a:t>	@echo "  all     - Build the application (default)"</a:t>
            </a:r>
          </a:p>
          <a:p>
            <a:pPr/>
            <a:r>
              <a:t>	@echo "  clean   - Remove all build artifacts"</a:t>
            </a:r>
          </a:p>
          <a:p>
            <a:pPr/>
            <a:r>
              <a:t>	@echo "  rebuild - Clean and build from scratch"</a:t>
            </a:r>
          </a:p>
          <a:p>
            <a:pPr/>
            <a:r>
              <a:t>	@echo "  run     - Build and run the application"</a:t>
            </a:r>
          </a:p>
          <a:p>
            <a:pPr/>
            <a:r>
              <a:t>	@echo "  help    - Show this help message"</a:t>
            </a:r>
          </a:p>
          <a:p>
            <a:pPr/>
          </a:p>
          <a:p>
            <a:pPr/>
            <a:r>
              <a:t>.PHONY: all clean rebuild run help</a:t>
            </a:r>
          </a:p>
        </p:txBody>
      </p:sp>
      <p:sp>
        <p:nvSpPr>
          <p:cNvPr id="16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ighting Commandline Nightmares - Stepping ston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Fighting Commandline Nightmares - Stepping stone 5</a:t>
            </a:r>
          </a:p>
        </p:txBody>
      </p:sp>
      <p:sp>
        <p:nvSpPr>
          <p:cNvPr id="164" name="BiggerLibrary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BiggerLibraryMake</a:t>
            </a:r>
          </a:p>
        </p:txBody>
      </p:sp>
      <p:pic>
        <p:nvPicPr>
          <p:cNvPr id="16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869" y="2666798"/>
            <a:ext cx="12511279" cy="7023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4594" y="10947956"/>
            <a:ext cx="8737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2719" y="2697180"/>
            <a:ext cx="7023101" cy="267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82719" y="5804086"/>
            <a:ext cx="7023101" cy="74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e problem of make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 of makefiles</a:t>
            </a:r>
          </a:p>
        </p:txBody>
      </p:sp>
      <p:sp>
        <p:nvSpPr>
          <p:cNvPr id="172" name="‘Makefile hell’: 200+ lines for a simple project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‘Makefile hell’: 200+ lines for a simple project</a:t>
            </a:r>
          </a:p>
          <a:p>
            <a:pPr>
              <a:lnSpc>
                <a:spcPct val="120000"/>
              </a:lnSpc>
            </a:pPr>
            <a:r>
              <a:t>IDE lock-in: Can't share code between STM32CubeIDE / VS Code / CLion / whatever.</a:t>
            </a:r>
          </a:p>
        </p:txBody>
      </p:sp>
      <p:sp>
        <p:nvSpPr>
          <p:cNvPr id="173" name="SimpleProject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SimpleProject</a:t>
            </a:r>
          </a:p>
        </p:txBody>
      </p:sp>
      <p:sp>
        <p:nvSpPr>
          <p:cNvPr id="174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ighting Commandline Nightmares - Stepping ston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Fighting Commandline Nightmares - Stepping stone 5</a:t>
            </a:r>
          </a:p>
        </p:txBody>
      </p:sp>
      <p:sp>
        <p:nvSpPr>
          <p:cNvPr id="177" name="From the cli nightmare to the make nightmare…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From the cli nightmare to the make nightmare…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Pro’s: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1. Incremental compilation - Only recompiles changed files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2. Dependency tracking - Recompiles when headers change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3. Clean separation - Variables for compiler, flags, sources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4. Helper targets - clean, rebuild, run, help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5. Standard conventions - Uses CXX, CXXFLAGS, etc.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Con’s: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1. Manual listing - Every .cpp and .o file must be listed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2. Repetitive rules - 6 nearly identical compilation rules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3. Manual dependency tracking - Have to specify which .cpp depends on which .hpp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4. Platform-specific - Won't work on Windows without changes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5. Hard-coded compiler - g++ might not be available everywhere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6. Tedious maintenance - Add new file = edit 3+ places in Makefile</a:t>
            </a:r>
          </a:p>
        </p:txBody>
      </p:sp>
      <p:sp>
        <p:nvSpPr>
          <p:cNvPr id="17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pic>
        <p:nvPicPr>
          <p:cNvPr id="18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434" y="2675594"/>
            <a:ext cx="16925881" cy="987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18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187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188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Makefile 1/5 1..17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1/5 1..17</a:t>
            </a:r>
          </a:p>
        </p:txBody>
      </p:sp>
      <p:sp>
        <p:nvSpPr>
          <p:cNvPr id="19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194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19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Makefile 2/5 18..33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2/5 18..33</a:t>
            </a:r>
          </a:p>
        </p:txBody>
      </p:sp>
      <p:sp>
        <p:nvSpPr>
          <p:cNvPr id="199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02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03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Makefile 3/5 34..49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3/5 34..49</a:t>
            </a:r>
          </a:p>
        </p:txBody>
      </p:sp>
      <p:sp>
        <p:nvSpPr>
          <p:cNvPr id="20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orkshop Topic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overview</a:t>
            </a:r>
          </a:p>
        </p:txBody>
      </p:sp>
      <p:sp>
        <p:nvSpPr>
          <p:cNvPr id="97" name="Clean code (beyond SOLID)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Clean code (beyond SOLID)</a:t>
            </a:r>
          </a:p>
          <a:p>
            <a:pPr>
              <a:lnSpc>
                <a:spcPct val="120000"/>
              </a:lnSpc>
              <a:defRPr b="1"/>
            </a:pPr>
            <a:r>
              <a:t>CMake</a:t>
            </a:r>
          </a:p>
          <a:p>
            <a:pPr>
              <a:lnSpc>
                <a:spcPct val="120000"/>
              </a:lnSpc>
            </a:pPr>
            <a:r>
              <a:t>Unit testing</a:t>
            </a:r>
          </a:p>
          <a:p>
            <a:pPr>
              <a:lnSpc>
                <a:spcPct val="120000"/>
              </a:lnSpc>
            </a:pPr>
            <a:r>
              <a:t>Commentaar</a:t>
            </a:r>
          </a:p>
          <a:p>
            <a:pPr>
              <a:lnSpc>
                <a:spcPct val="120000"/>
              </a:lnSpc>
            </a:pPr>
            <a:r>
              <a:t>Patterns (Clean architecture)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11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1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geplakte-film.png" descr="geplakte-fil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Makefile 4/5 47..64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4/5 47..64</a:t>
            </a:r>
          </a:p>
        </p:txBody>
      </p:sp>
      <p:sp>
        <p:nvSpPr>
          <p:cNvPr id="21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21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2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eplakte-film.png" descr="geplakte-fil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geplakte-film.png" descr="geplakte-fil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Makefile 5/5 47..64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5/5 47..64</a:t>
            </a:r>
          </a:p>
        </p:txBody>
      </p:sp>
      <p:sp>
        <p:nvSpPr>
          <p:cNvPr id="229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32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33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eplakte-film.png" descr="geplakte-fil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eplakte-film.png" descr="geplakte-fil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eplakte-film.png" descr="geplakte-fil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CMakeLists.txt…"/>
          <p:cNvSpPr txBox="1"/>
          <p:nvPr/>
        </p:nvSpPr>
        <p:spPr>
          <a:xfrm>
            <a:off x="19264630" y="9615221"/>
            <a:ext cx="413308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CMakeLists.txt </a:t>
            </a:r>
          </a:p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1/2 1..17</a:t>
            </a:r>
          </a:p>
        </p:txBody>
      </p:sp>
      <p:sp>
        <p:nvSpPr>
          <p:cNvPr id="24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44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4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MakeLists.txt…"/>
          <p:cNvSpPr txBox="1"/>
          <p:nvPr/>
        </p:nvSpPr>
        <p:spPr>
          <a:xfrm>
            <a:off x="19264630" y="9615221"/>
            <a:ext cx="413308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CMakeLists.txt </a:t>
            </a:r>
          </a:p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2/2 17..37</a:t>
            </a:r>
          </a:p>
        </p:txBody>
      </p:sp>
      <p:pic>
        <p:nvPicPr>
          <p:cNvPr id="247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71347"/>
            <a:ext cx="15430501" cy="909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akefile versus CMakeLists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Makefile versus CMakeLists.txt </a:t>
            </a:r>
          </a:p>
        </p:txBody>
      </p:sp>
      <p:sp>
        <p:nvSpPr>
          <p:cNvPr id="251" name="1. No manual .o file listing - CMake figures it out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  1. No manual .o file listing - CMake figures it out</a:t>
            </a:r>
          </a:p>
          <a:p>
            <a:pPr>
              <a:lnSpc>
                <a:spcPct val="120000"/>
              </a:lnSpc>
            </a:pPr>
            <a:r>
              <a:t>  2. No repetitive rules - One add_executable() does it all</a:t>
            </a:r>
          </a:p>
          <a:p>
            <a:pPr>
              <a:lnSpc>
                <a:spcPct val="120000"/>
              </a:lnSpc>
            </a:pPr>
            <a:r>
              <a:t>  3. Automatic dependency tracking - CMake scans headers</a:t>
            </a:r>
          </a:p>
          <a:p>
            <a:pPr>
              <a:lnSpc>
                <a:spcPct val="120000"/>
              </a:lnSpc>
            </a:pPr>
            <a:r>
              <a:t>  4. Cross-platform - Same file works on Windows/Linux/Mac</a:t>
            </a:r>
          </a:p>
          <a:p>
            <a:pPr>
              <a:lnSpc>
                <a:spcPct val="120000"/>
              </a:lnSpc>
            </a:pPr>
            <a:r>
              <a:t>  5. Modern build system - Generates Makefiles, Visual Studio projects, Ninja, etc.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52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file versus CMakeLists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Makefile versus CMakeLists.txt </a:t>
            </a:r>
          </a:p>
        </p:txBody>
      </p:sp>
      <p:sp>
        <p:nvSpPr>
          <p:cNvPr id="255" name="# Just list the sources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# Just list the sources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set(SOURCES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main.cpp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sht45.cpp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i2c.cpp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logger.cpp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config.cpp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filter.cpp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)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# CMake figures out the rest!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add_executable(sensor_app ${SOURCES})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</a:p>
        </p:txBody>
      </p:sp>
      <p:sp>
        <p:nvSpPr>
          <p:cNvPr id="256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259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- Overcoming the Build Nightmare</a:t>
            </a:r>
          </a:p>
          <a:p>
            <a:pPr>
              <a:lnSpc>
                <a:spcPct val="120000"/>
              </a:lnSpc>
              <a:defRPr b="1"/>
            </a:pPr>
            <a:r>
              <a:t>- Cmake ins- and outs</a:t>
            </a:r>
          </a:p>
          <a:p>
            <a:pPr>
              <a:lnSpc>
                <a:spcPct val="120000"/>
              </a:lnSpc>
            </a:pPr>
            <a:r>
              <a:t>- Cmake for Embedded targets</a:t>
            </a:r>
          </a:p>
          <a:p>
            <a:pPr>
              <a:lnSpc>
                <a:spcPct val="120000"/>
              </a:lnSpc>
            </a:pPr>
            <a:r>
              <a:t>- Alternatives to make</a:t>
            </a:r>
          </a:p>
        </p:txBody>
      </p:sp>
      <p:sp>
        <p:nvSpPr>
          <p:cNvPr id="260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63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64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Stage 1 - What we currently have</a:t>
            </a:r>
          </a:p>
          <a:p>
            <a:pPr>
              <a:lnSpc>
                <a:spcPct val="120000"/>
              </a:lnSpc>
            </a:pPr>
            <a:r>
              <a:t>Stage 2 - Updated CMake</a:t>
            </a:r>
          </a:p>
          <a:p>
            <a:pPr>
              <a:lnSpc>
                <a:spcPct val="120000"/>
              </a:lnSpc>
            </a:pPr>
            <a:r>
              <a:t>Stage 3 - Separate libraries for reusability</a:t>
            </a:r>
          </a:p>
          <a:p>
            <a:pPr>
              <a:lnSpc>
                <a:spcPct val="120000"/>
              </a:lnSpc>
            </a:pPr>
            <a:r>
              <a:t>Stage 4 - FetchContent for external libraries</a:t>
            </a:r>
          </a:p>
          <a:p>
            <a:pPr>
              <a:lnSpc>
                <a:spcPct val="120000"/>
              </a:lnSpc>
            </a:pPr>
            <a:r>
              <a:t>Stage 5 - How real projects configure CMake</a:t>
            </a:r>
          </a:p>
          <a:p>
            <a:pPr>
              <a:lnSpc>
                <a:spcPct val="120000"/>
              </a:lnSpc>
            </a:pPr>
            <a:r>
              <a:t>Stage 6 - CMake for Embedded Systems targets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65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Make V2 stage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stage2</a:t>
            </a:r>
          </a:p>
        </p:txBody>
      </p:sp>
      <p:sp>
        <p:nvSpPr>
          <p:cNvPr id="268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69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3.20+ to use ‘modern’ features.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Tip: always use “PRIVATE” unless you need</a:t>
            </a:r>
          </a:p>
          <a:p>
            <a:pPr>
              <a:lnSpc>
                <a:spcPct val="120000"/>
              </a:lnSpc>
            </a:pPr>
            <a:r>
              <a:t>INTERFACE or PUBLIC 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70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7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8480" y="3110228"/>
            <a:ext cx="9900512" cy="853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0465" y="5938437"/>
            <a:ext cx="112395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Make V2 stage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stage3</a:t>
            </a:r>
          </a:p>
        </p:txBody>
      </p:sp>
      <p:sp>
        <p:nvSpPr>
          <p:cNvPr id="275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76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Using Libraries: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77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78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793" y="9332879"/>
            <a:ext cx="91821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943" y="5626722"/>
            <a:ext cx="9067801" cy="238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73115" y="2540114"/>
            <a:ext cx="7756044" cy="9674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100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- Overcoming the Build Nightmare</a:t>
            </a:r>
          </a:p>
          <a:p>
            <a:pPr>
              <a:lnSpc>
                <a:spcPct val="120000"/>
              </a:lnSpc>
            </a:pPr>
            <a:r>
              <a:t>- Cmake ins- and outs</a:t>
            </a:r>
          </a:p>
          <a:p>
            <a:pPr>
              <a:lnSpc>
                <a:spcPct val="120000"/>
              </a:lnSpc>
            </a:pPr>
            <a:r>
              <a:t>- Cmake for Embedded targets</a:t>
            </a:r>
          </a:p>
          <a:p>
            <a:pPr>
              <a:lnSpc>
                <a:spcPct val="120000"/>
              </a:lnSpc>
            </a:pPr>
            <a:r>
              <a:t>- Alternative to Make</a:t>
            </a:r>
          </a:p>
        </p:txBody>
      </p:sp>
      <p:sp>
        <p:nvSpPr>
          <p:cNvPr id="10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Make V2 stage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stage4</a:t>
            </a:r>
          </a:p>
        </p:txBody>
      </p:sp>
      <p:sp>
        <p:nvSpPr>
          <p:cNvPr id="283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84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External Dependencies </a:t>
            </a:r>
            <a:br/>
            <a:r>
              <a:t>(Automatic Dependency Management)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85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86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251" y="6250704"/>
            <a:ext cx="7825493" cy="2632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289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90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advanced options including conditions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91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9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3321" y="5582022"/>
            <a:ext cx="9766301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3321" y="7347735"/>
            <a:ext cx="97663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296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97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advanced options including conditions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98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99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8850" y="6140450"/>
            <a:ext cx="9766300" cy="143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850" y="7649257"/>
            <a:ext cx="9766300" cy="369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03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04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advanced options including conditions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05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06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8850" y="5632450"/>
            <a:ext cx="9766300" cy="143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850" y="7141257"/>
            <a:ext cx="9766300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8850" y="10910664"/>
            <a:ext cx="9766300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11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12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Useful for e.g. CI/CD: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13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1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8850" y="1250950"/>
            <a:ext cx="9766300" cy="1121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17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18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Build config summary: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19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20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rcRect l="0" t="34587" r="0" b="2371"/>
          <a:stretch>
            <a:fillRect/>
          </a:stretch>
        </p:blipFill>
        <p:spPr>
          <a:xfrm>
            <a:off x="7923481" y="4456297"/>
            <a:ext cx="12865101" cy="5388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23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24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on this next week: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25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26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5611"/>
          <a:stretch>
            <a:fillRect/>
          </a:stretch>
        </p:blipFill>
        <p:spPr>
          <a:xfrm>
            <a:off x="7923481" y="4456297"/>
            <a:ext cx="12865101" cy="293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329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- Overcoming the Build Nightmare</a:t>
            </a:r>
          </a:p>
          <a:p>
            <a:pPr>
              <a:lnSpc>
                <a:spcPct val="120000"/>
              </a:lnSpc>
            </a:pPr>
            <a:r>
              <a:t>- Cmake ins- and outs</a:t>
            </a:r>
          </a:p>
          <a:p>
            <a:pPr>
              <a:lnSpc>
                <a:spcPct val="120000"/>
              </a:lnSpc>
              <a:defRPr b="1"/>
            </a:pPr>
            <a:r>
              <a:t>- Cmake for Embedded targets</a:t>
            </a:r>
          </a:p>
          <a:p>
            <a:pPr>
              <a:lnSpc>
                <a:spcPct val="120000"/>
              </a:lnSpc>
            </a:pPr>
            <a:r>
              <a:t>- Alternatives to 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32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33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arm-toolchain.cmake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34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3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5730" y="2356564"/>
            <a:ext cx="10401301" cy="1000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38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39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40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4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234"/>
          <a:stretch>
            <a:fillRect/>
          </a:stretch>
        </p:blipFill>
        <p:spPr>
          <a:xfrm>
            <a:off x="8575730" y="2356564"/>
            <a:ext cx="10401301" cy="928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Example project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project for today</a:t>
            </a:r>
          </a:p>
        </p:txBody>
      </p:sp>
      <p:sp>
        <p:nvSpPr>
          <p:cNvPr id="104" name="SHT45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SHT45</a:t>
            </a:r>
          </a:p>
          <a:p>
            <a:pPr>
              <a:lnSpc>
                <a:spcPct val="120000"/>
              </a:lnSpc>
            </a:pPr>
            <a:r>
              <a:t>- Temperature</a:t>
            </a:r>
          </a:p>
          <a:p>
            <a:pPr>
              <a:lnSpc>
                <a:spcPct val="120000"/>
              </a:lnSpc>
            </a:pPr>
            <a:r>
              <a:t>- Humidity Sensor</a:t>
            </a:r>
          </a:p>
        </p:txBody>
      </p:sp>
      <p:pic>
        <p:nvPicPr>
          <p:cNvPr id="105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8671" y="3566470"/>
            <a:ext cx="7115972" cy="2957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5665-00.jpg" descr="5665-00.jpg"/>
          <p:cNvPicPr>
            <a:picLocks noChangeAspect="1"/>
          </p:cNvPicPr>
          <p:nvPr/>
        </p:nvPicPr>
        <p:blipFill>
          <a:blip r:embed="rId3">
            <a:extLst/>
          </a:blip>
          <a:srcRect l="22577" t="24350" r="24327" b="23657"/>
          <a:stretch>
            <a:fillRect/>
          </a:stretch>
        </p:blipFill>
        <p:spPr>
          <a:xfrm>
            <a:off x="9828642" y="7435028"/>
            <a:ext cx="3300017" cy="2425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5975" y="7"/>
                </a:moveTo>
                <a:cubicBezTo>
                  <a:pt x="5811" y="-49"/>
                  <a:pt x="5511" y="202"/>
                  <a:pt x="4486" y="1242"/>
                </a:cubicBezTo>
                <a:cubicBezTo>
                  <a:pt x="3920" y="1817"/>
                  <a:pt x="3401" y="2326"/>
                  <a:pt x="3333" y="2372"/>
                </a:cubicBezTo>
                <a:cubicBezTo>
                  <a:pt x="3218" y="2451"/>
                  <a:pt x="2561" y="3104"/>
                  <a:pt x="2442" y="3260"/>
                </a:cubicBezTo>
                <a:cubicBezTo>
                  <a:pt x="2378" y="3342"/>
                  <a:pt x="2369" y="4221"/>
                  <a:pt x="2431" y="4273"/>
                </a:cubicBezTo>
                <a:cubicBezTo>
                  <a:pt x="2455" y="4293"/>
                  <a:pt x="2476" y="4537"/>
                  <a:pt x="2476" y="4816"/>
                </a:cubicBezTo>
                <a:lnTo>
                  <a:pt x="2476" y="5322"/>
                </a:lnTo>
                <a:lnTo>
                  <a:pt x="2338" y="5417"/>
                </a:lnTo>
                <a:cubicBezTo>
                  <a:pt x="2263" y="5470"/>
                  <a:pt x="2113" y="5622"/>
                  <a:pt x="2003" y="5755"/>
                </a:cubicBezTo>
                <a:cubicBezTo>
                  <a:pt x="1893" y="5889"/>
                  <a:pt x="1712" y="6070"/>
                  <a:pt x="1603" y="6157"/>
                </a:cubicBezTo>
                <a:cubicBezTo>
                  <a:pt x="1493" y="6243"/>
                  <a:pt x="1264" y="6458"/>
                  <a:pt x="1091" y="6636"/>
                </a:cubicBezTo>
                <a:cubicBezTo>
                  <a:pt x="918" y="6813"/>
                  <a:pt x="719" y="6998"/>
                  <a:pt x="649" y="7047"/>
                </a:cubicBezTo>
                <a:cubicBezTo>
                  <a:pt x="426" y="7205"/>
                  <a:pt x="83" y="7773"/>
                  <a:pt x="83" y="7987"/>
                </a:cubicBezTo>
                <a:cubicBezTo>
                  <a:pt x="83" y="8051"/>
                  <a:pt x="65" y="8119"/>
                  <a:pt x="42" y="8139"/>
                </a:cubicBezTo>
                <a:cubicBezTo>
                  <a:pt x="18" y="8158"/>
                  <a:pt x="0" y="8274"/>
                  <a:pt x="0" y="8396"/>
                </a:cubicBezTo>
                <a:cubicBezTo>
                  <a:pt x="0" y="8517"/>
                  <a:pt x="18" y="8633"/>
                  <a:pt x="42" y="8653"/>
                </a:cubicBezTo>
                <a:cubicBezTo>
                  <a:pt x="65" y="8672"/>
                  <a:pt x="83" y="8947"/>
                  <a:pt x="83" y="9283"/>
                </a:cubicBezTo>
                <a:cubicBezTo>
                  <a:pt x="83" y="9869"/>
                  <a:pt x="87" y="9882"/>
                  <a:pt x="231" y="10173"/>
                </a:cubicBezTo>
                <a:cubicBezTo>
                  <a:pt x="312" y="10336"/>
                  <a:pt x="449" y="10543"/>
                  <a:pt x="535" y="10631"/>
                </a:cubicBezTo>
                <a:cubicBezTo>
                  <a:pt x="622" y="10719"/>
                  <a:pt x="786" y="10911"/>
                  <a:pt x="901" y="11060"/>
                </a:cubicBezTo>
                <a:cubicBezTo>
                  <a:pt x="1017" y="11210"/>
                  <a:pt x="1193" y="11406"/>
                  <a:pt x="1294" y="11497"/>
                </a:cubicBezTo>
                <a:cubicBezTo>
                  <a:pt x="1533" y="11713"/>
                  <a:pt x="1876" y="12004"/>
                  <a:pt x="2034" y="12124"/>
                </a:cubicBezTo>
                <a:cubicBezTo>
                  <a:pt x="2103" y="12176"/>
                  <a:pt x="2321" y="12379"/>
                  <a:pt x="2517" y="12574"/>
                </a:cubicBezTo>
                <a:cubicBezTo>
                  <a:pt x="2713" y="12770"/>
                  <a:pt x="2938" y="12973"/>
                  <a:pt x="3019" y="13028"/>
                </a:cubicBezTo>
                <a:cubicBezTo>
                  <a:pt x="3099" y="13084"/>
                  <a:pt x="3271" y="13238"/>
                  <a:pt x="3398" y="13370"/>
                </a:cubicBezTo>
                <a:cubicBezTo>
                  <a:pt x="3525" y="13501"/>
                  <a:pt x="3684" y="13648"/>
                  <a:pt x="3754" y="13697"/>
                </a:cubicBezTo>
                <a:cubicBezTo>
                  <a:pt x="3823" y="13746"/>
                  <a:pt x="4058" y="13965"/>
                  <a:pt x="4276" y="14186"/>
                </a:cubicBezTo>
                <a:cubicBezTo>
                  <a:pt x="4493" y="14408"/>
                  <a:pt x="4688" y="14591"/>
                  <a:pt x="4710" y="14591"/>
                </a:cubicBezTo>
                <a:cubicBezTo>
                  <a:pt x="4732" y="14591"/>
                  <a:pt x="4818" y="14668"/>
                  <a:pt x="4902" y="14764"/>
                </a:cubicBezTo>
                <a:cubicBezTo>
                  <a:pt x="5052" y="14936"/>
                  <a:pt x="5302" y="15177"/>
                  <a:pt x="5655" y="15485"/>
                </a:cubicBezTo>
                <a:cubicBezTo>
                  <a:pt x="5755" y="15572"/>
                  <a:pt x="6102" y="15908"/>
                  <a:pt x="6429" y="16232"/>
                </a:cubicBezTo>
                <a:cubicBezTo>
                  <a:pt x="6757" y="16556"/>
                  <a:pt x="7055" y="16834"/>
                  <a:pt x="7089" y="16851"/>
                </a:cubicBezTo>
                <a:cubicBezTo>
                  <a:pt x="7124" y="16869"/>
                  <a:pt x="7325" y="17057"/>
                  <a:pt x="7539" y="17270"/>
                </a:cubicBezTo>
                <a:cubicBezTo>
                  <a:pt x="7752" y="17484"/>
                  <a:pt x="7943" y="17661"/>
                  <a:pt x="7962" y="17661"/>
                </a:cubicBezTo>
                <a:cubicBezTo>
                  <a:pt x="7981" y="17661"/>
                  <a:pt x="8069" y="17749"/>
                  <a:pt x="8159" y="17858"/>
                </a:cubicBezTo>
                <a:cubicBezTo>
                  <a:pt x="8250" y="17968"/>
                  <a:pt x="8338" y="18059"/>
                  <a:pt x="8354" y="18059"/>
                </a:cubicBezTo>
                <a:cubicBezTo>
                  <a:pt x="8388" y="18059"/>
                  <a:pt x="8775" y="18405"/>
                  <a:pt x="8809" y="18467"/>
                </a:cubicBezTo>
                <a:cubicBezTo>
                  <a:pt x="8850" y="18540"/>
                  <a:pt x="9532" y="19196"/>
                  <a:pt x="9567" y="19196"/>
                </a:cubicBezTo>
                <a:cubicBezTo>
                  <a:pt x="9587" y="19196"/>
                  <a:pt x="9690" y="19284"/>
                  <a:pt x="9796" y="19393"/>
                </a:cubicBezTo>
                <a:cubicBezTo>
                  <a:pt x="9902" y="19502"/>
                  <a:pt x="10009" y="19594"/>
                  <a:pt x="10032" y="19594"/>
                </a:cubicBezTo>
                <a:cubicBezTo>
                  <a:pt x="10056" y="19594"/>
                  <a:pt x="10112" y="19656"/>
                  <a:pt x="10157" y="19734"/>
                </a:cubicBezTo>
                <a:cubicBezTo>
                  <a:pt x="10202" y="19813"/>
                  <a:pt x="10327" y="19946"/>
                  <a:pt x="10435" y="20030"/>
                </a:cubicBezTo>
                <a:cubicBezTo>
                  <a:pt x="10543" y="20115"/>
                  <a:pt x="10765" y="20316"/>
                  <a:pt x="10926" y="20477"/>
                </a:cubicBezTo>
                <a:cubicBezTo>
                  <a:pt x="11450" y="21001"/>
                  <a:pt x="12015" y="21350"/>
                  <a:pt x="12539" y="21466"/>
                </a:cubicBezTo>
                <a:cubicBezTo>
                  <a:pt x="12919" y="21551"/>
                  <a:pt x="13587" y="21511"/>
                  <a:pt x="13752" y="21396"/>
                </a:cubicBezTo>
                <a:cubicBezTo>
                  <a:pt x="13831" y="21341"/>
                  <a:pt x="13918" y="21297"/>
                  <a:pt x="13947" y="21297"/>
                </a:cubicBezTo>
                <a:cubicBezTo>
                  <a:pt x="13976" y="21297"/>
                  <a:pt x="14281" y="21005"/>
                  <a:pt x="14625" y="20650"/>
                </a:cubicBezTo>
                <a:cubicBezTo>
                  <a:pt x="14969" y="20294"/>
                  <a:pt x="15315" y="19961"/>
                  <a:pt x="15394" y="19907"/>
                </a:cubicBezTo>
                <a:cubicBezTo>
                  <a:pt x="15473" y="19853"/>
                  <a:pt x="15614" y="19711"/>
                  <a:pt x="15706" y="19594"/>
                </a:cubicBezTo>
                <a:cubicBezTo>
                  <a:pt x="15798" y="19476"/>
                  <a:pt x="15939" y="19332"/>
                  <a:pt x="16020" y="19273"/>
                </a:cubicBezTo>
                <a:cubicBezTo>
                  <a:pt x="16101" y="19214"/>
                  <a:pt x="16247" y="19070"/>
                  <a:pt x="16345" y="18953"/>
                </a:cubicBezTo>
                <a:cubicBezTo>
                  <a:pt x="16442" y="18836"/>
                  <a:pt x="16540" y="18738"/>
                  <a:pt x="16560" y="18738"/>
                </a:cubicBezTo>
                <a:cubicBezTo>
                  <a:pt x="16581" y="18738"/>
                  <a:pt x="16690" y="18625"/>
                  <a:pt x="16802" y="18485"/>
                </a:cubicBezTo>
                <a:cubicBezTo>
                  <a:pt x="16914" y="18344"/>
                  <a:pt x="17026" y="18228"/>
                  <a:pt x="17051" y="18228"/>
                </a:cubicBezTo>
                <a:cubicBezTo>
                  <a:pt x="17077" y="18227"/>
                  <a:pt x="17135" y="18174"/>
                  <a:pt x="17179" y="18108"/>
                </a:cubicBezTo>
                <a:cubicBezTo>
                  <a:pt x="17223" y="18042"/>
                  <a:pt x="17315" y="17948"/>
                  <a:pt x="17384" y="17900"/>
                </a:cubicBezTo>
                <a:cubicBezTo>
                  <a:pt x="17453" y="17852"/>
                  <a:pt x="17622" y="17693"/>
                  <a:pt x="17761" y="17545"/>
                </a:cubicBezTo>
                <a:cubicBezTo>
                  <a:pt x="17899" y="17397"/>
                  <a:pt x="18080" y="17231"/>
                  <a:pt x="18161" y="17175"/>
                </a:cubicBezTo>
                <a:cubicBezTo>
                  <a:pt x="18241" y="17119"/>
                  <a:pt x="18524" y="16852"/>
                  <a:pt x="18789" y="16580"/>
                </a:cubicBezTo>
                <a:cubicBezTo>
                  <a:pt x="19055" y="16309"/>
                  <a:pt x="19356" y="16039"/>
                  <a:pt x="19459" y="15982"/>
                </a:cubicBezTo>
                <a:cubicBezTo>
                  <a:pt x="19563" y="15924"/>
                  <a:pt x="19790" y="15748"/>
                  <a:pt x="19963" y="15591"/>
                </a:cubicBezTo>
                <a:cubicBezTo>
                  <a:pt x="20136" y="15434"/>
                  <a:pt x="20433" y="15167"/>
                  <a:pt x="20623" y="14996"/>
                </a:cubicBezTo>
                <a:cubicBezTo>
                  <a:pt x="20814" y="14825"/>
                  <a:pt x="20971" y="14666"/>
                  <a:pt x="20971" y="14641"/>
                </a:cubicBezTo>
                <a:cubicBezTo>
                  <a:pt x="20971" y="14615"/>
                  <a:pt x="21044" y="14544"/>
                  <a:pt x="21132" y="14482"/>
                </a:cubicBezTo>
                <a:cubicBezTo>
                  <a:pt x="21350" y="14332"/>
                  <a:pt x="21431" y="14143"/>
                  <a:pt x="21431" y="13799"/>
                </a:cubicBezTo>
                <a:cubicBezTo>
                  <a:pt x="21431" y="13644"/>
                  <a:pt x="21450" y="13502"/>
                  <a:pt x="21473" y="13482"/>
                </a:cubicBezTo>
                <a:cubicBezTo>
                  <a:pt x="21496" y="13463"/>
                  <a:pt x="21514" y="13210"/>
                  <a:pt x="21514" y="12916"/>
                </a:cubicBezTo>
                <a:cubicBezTo>
                  <a:pt x="21514" y="12622"/>
                  <a:pt x="21535" y="12365"/>
                  <a:pt x="21558" y="12345"/>
                </a:cubicBezTo>
                <a:cubicBezTo>
                  <a:pt x="21582" y="12326"/>
                  <a:pt x="21600" y="12122"/>
                  <a:pt x="21600" y="11891"/>
                </a:cubicBezTo>
                <a:cubicBezTo>
                  <a:pt x="21600" y="11661"/>
                  <a:pt x="21582" y="11456"/>
                  <a:pt x="21558" y="11437"/>
                </a:cubicBezTo>
                <a:cubicBezTo>
                  <a:pt x="21535" y="11418"/>
                  <a:pt x="21514" y="11337"/>
                  <a:pt x="21514" y="11261"/>
                </a:cubicBezTo>
                <a:cubicBezTo>
                  <a:pt x="21514" y="11185"/>
                  <a:pt x="21496" y="11124"/>
                  <a:pt x="21473" y="11124"/>
                </a:cubicBezTo>
                <a:cubicBezTo>
                  <a:pt x="21450" y="11124"/>
                  <a:pt x="21431" y="11098"/>
                  <a:pt x="21431" y="11068"/>
                </a:cubicBezTo>
                <a:cubicBezTo>
                  <a:pt x="21431" y="10914"/>
                  <a:pt x="20980" y="10312"/>
                  <a:pt x="20730" y="10131"/>
                </a:cubicBezTo>
                <a:cubicBezTo>
                  <a:pt x="20537" y="9992"/>
                  <a:pt x="20251" y="9733"/>
                  <a:pt x="19750" y="9251"/>
                </a:cubicBezTo>
                <a:cubicBezTo>
                  <a:pt x="19621" y="9127"/>
                  <a:pt x="19480" y="9006"/>
                  <a:pt x="19436" y="8984"/>
                </a:cubicBezTo>
                <a:cubicBezTo>
                  <a:pt x="19392" y="8961"/>
                  <a:pt x="19268" y="8852"/>
                  <a:pt x="19161" y="8741"/>
                </a:cubicBezTo>
                <a:cubicBezTo>
                  <a:pt x="18975" y="8548"/>
                  <a:pt x="18340" y="7976"/>
                  <a:pt x="18059" y="7748"/>
                </a:cubicBezTo>
                <a:cubicBezTo>
                  <a:pt x="17987" y="7690"/>
                  <a:pt x="17790" y="7504"/>
                  <a:pt x="17620" y="7336"/>
                </a:cubicBezTo>
                <a:cubicBezTo>
                  <a:pt x="17450" y="7168"/>
                  <a:pt x="17291" y="7033"/>
                  <a:pt x="17267" y="7033"/>
                </a:cubicBezTo>
                <a:cubicBezTo>
                  <a:pt x="17243" y="7033"/>
                  <a:pt x="17149" y="6949"/>
                  <a:pt x="17054" y="6847"/>
                </a:cubicBezTo>
                <a:cubicBezTo>
                  <a:pt x="16893" y="6672"/>
                  <a:pt x="16642" y="6438"/>
                  <a:pt x="16399" y="6238"/>
                </a:cubicBezTo>
                <a:cubicBezTo>
                  <a:pt x="16022" y="5926"/>
                  <a:pt x="15858" y="5780"/>
                  <a:pt x="15628" y="5548"/>
                </a:cubicBezTo>
                <a:cubicBezTo>
                  <a:pt x="15485" y="5404"/>
                  <a:pt x="15303" y="5241"/>
                  <a:pt x="15223" y="5185"/>
                </a:cubicBezTo>
                <a:cubicBezTo>
                  <a:pt x="15143" y="5130"/>
                  <a:pt x="15004" y="5003"/>
                  <a:pt x="14913" y="4907"/>
                </a:cubicBezTo>
                <a:cubicBezTo>
                  <a:pt x="14823" y="4811"/>
                  <a:pt x="14690" y="4689"/>
                  <a:pt x="14617" y="4636"/>
                </a:cubicBezTo>
                <a:cubicBezTo>
                  <a:pt x="14544" y="4583"/>
                  <a:pt x="14302" y="4368"/>
                  <a:pt x="14080" y="4154"/>
                </a:cubicBezTo>
                <a:cubicBezTo>
                  <a:pt x="13660" y="3749"/>
                  <a:pt x="13430" y="3541"/>
                  <a:pt x="13085" y="3253"/>
                </a:cubicBezTo>
                <a:cubicBezTo>
                  <a:pt x="12838" y="3047"/>
                  <a:pt x="12434" y="2680"/>
                  <a:pt x="12121" y="2380"/>
                </a:cubicBezTo>
                <a:cubicBezTo>
                  <a:pt x="11994" y="2258"/>
                  <a:pt x="11825" y="2114"/>
                  <a:pt x="11744" y="2059"/>
                </a:cubicBezTo>
                <a:cubicBezTo>
                  <a:pt x="11664" y="2004"/>
                  <a:pt x="11587" y="1940"/>
                  <a:pt x="11575" y="1918"/>
                </a:cubicBezTo>
                <a:cubicBezTo>
                  <a:pt x="11535" y="1845"/>
                  <a:pt x="11092" y="1422"/>
                  <a:pt x="10952" y="1323"/>
                </a:cubicBezTo>
                <a:cubicBezTo>
                  <a:pt x="10875" y="1269"/>
                  <a:pt x="10702" y="1119"/>
                  <a:pt x="10568" y="989"/>
                </a:cubicBezTo>
                <a:cubicBezTo>
                  <a:pt x="9853" y="298"/>
                  <a:pt x="9545" y="155"/>
                  <a:pt x="8767" y="155"/>
                </a:cubicBezTo>
                <a:cubicBezTo>
                  <a:pt x="8317" y="155"/>
                  <a:pt x="8197" y="173"/>
                  <a:pt x="8045" y="267"/>
                </a:cubicBezTo>
                <a:cubicBezTo>
                  <a:pt x="7833" y="399"/>
                  <a:pt x="7489" y="718"/>
                  <a:pt x="7339" y="922"/>
                </a:cubicBezTo>
                <a:cubicBezTo>
                  <a:pt x="7281" y="1001"/>
                  <a:pt x="7220" y="1063"/>
                  <a:pt x="7201" y="1063"/>
                </a:cubicBezTo>
                <a:cubicBezTo>
                  <a:pt x="7182" y="1063"/>
                  <a:pt x="7059" y="953"/>
                  <a:pt x="6928" y="817"/>
                </a:cubicBezTo>
                <a:cubicBezTo>
                  <a:pt x="6797" y="680"/>
                  <a:pt x="6649" y="552"/>
                  <a:pt x="6601" y="531"/>
                </a:cubicBezTo>
                <a:cubicBezTo>
                  <a:pt x="6553" y="511"/>
                  <a:pt x="6413" y="390"/>
                  <a:pt x="6289" y="264"/>
                </a:cubicBezTo>
                <a:cubicBezTo>
                  <a:pt x="6165" y="138"/>
                  <a:pt x="6022" y="23"/>
                  <a:pt x="5975" y="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44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45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46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4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5730" y="1041400"/>
            <a:ext cx="10401301" cy="1163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50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51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52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53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5730" y="1480264"/>
            <a:ext cx="10401301" cy="1103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56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57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58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59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980" y="1739900"/>
            <a:ext cx="10464801" cy="1023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62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63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64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6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980" y="555539"/>
            <a:ext cx="10464801" cy="1214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68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69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70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7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980" y="2482850"/>
            <a:ext cx="10464801" cy="87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What if CMake gets conf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What if CMake gets confused</a:t>
            </a:r>
          </a:p>
        </p:txBody>
      </p:sp>
      <p:sp>
        <p:nvSpPr>
          <p:cNvPr id="374" name="- cmake --build build --target clean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- cmake --build build --target clean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CMakeCache.txt / CMakeFiles/ any cached options you set before are kept.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If you then still run into problems: Pristine build</a:t>
            </a:r>
          </a:p>
          <a:p>
            <a:pPr>
              <a:lnSpc>
                <a:spcPct val="120000"/>
              </a:lnSpc>
            </a:pPr>
            <a:r>
              <a:t>- rm -rf build</a:t>
            </a:r>
          </a:p>
          <a:p>
            <a:pPr>
              <a:lnSpc>
                <a:spcPct val="120000"/>
              </a:lnSpc>
            </a:pPr>
            <a:r>
              <a:t>- cmake -S . -B build</a:t>
            </a:r>
          </a:p>
          <a:p>
            <a:pPr>
              <a:lnSpc>
                <a:spcPct val="120000"/>
              </a:lnSpc>
            </a:pPr>
            <a:r>
              <a:t>- cmake --build build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Alternative to Make: Nin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</a:t>
            </a:r>
          </a:p>
        </p:txBody>
      </p:sp>
      <p:sp>
        <p:nvSpPr>
          <p:cNvPr id="377" name="Ninja is a build system (like Make) but designed to be fa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Ninja is a build system (like Make) but designed to be fast. </a:t>
            </a:r>
          </a:p>
          <a:p>
            <a:pPr>
              <a:lnSpc>
                <a:spcPct val="120000"/>
              </a:lnSpc>
            </a:pPr>
            <a:r>
              <a:t>CMake can generate Ninja build files instead of Makefiles.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Alternative to Make: Nin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</a:t>
            </a:r>
          </a:p>
        </p:txBody>
      </p:sp>
      <p:sp>
        <p:nvSpPr>
          <p:cNvPr id="380" name="Ninja is a build system (like Make) but designed to be fa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Ninja is a build system (like Make) but designed to be fast. </a:t>
            </a:r>
          </a:p>
          <a:p>
            <a:pPr>
              <a:lnSpc>
                <a:spcPct val="120000"/>
              </a:lnSpc>
            </a:pPr>
            <a:r>
              <a:t>CMake can generate Ninja build files instead of Makefiles.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  <a:defRPr i="1"/>
            </a:pPr>
            <a:r>
              <a:t>cmake -B build_make time </a:t>
            </a:r>
            <a:br/>
            <a:r>
              <a:t>cmake --build build_make</a:t>
            </a:r>
          </a:p>
          <a:p>
            <a:pPr>
              <a:lnSpc>
                <a:spcPct val="120000"/>
              </a:lnSpc>
              <a:defRPr i="1"/>
            </a:pPr>
          </a:p>
          <a:p>
            <a:pPr>
              <a:lnSpc>
                <a:spcPct val="120000"/>
              </a:lnSpc>
              <a:defRPr i="1"/>
            </a:pPr>
          </a:p>
          <a:p>
            <a:pPr>
              <a:lnSpc>
                <a:spcPct val="120000"/>
              </a:lnSpc>
              <a:defRPr i="1"/>
            </a:pPr>
            <a:r>
              <a:t>cmake -B build_ninja -G Ninja time </a:t>
            </a:r>
          </a:p>
          <a:p>
            <a:pPr>
              <a:lnSpc>
                <a:spcPct val="120000"/>
              </a:lnSpc>
              <a:defRPr i="1"/>
            </a:pPr>
            <a:r>
              <a:t>cmake --build build_ninja</a:t>
            </a:r>
          </a:p>
        </p:txBody>
      </p:sp>
      <p:sp>
        <p:nvSpPr>
          <p:cNvPr id="381" name="Make: 2.3 seconds…"/>
          <p:cNvSpPr txBox="1"/>
          <p:nvPr/>
        </p:nvSpPr>
        <p:spPr>
          <a:xfrm>
            <a:off x="11199905" y="6113853"/>
            <a:ext cx="10352333" cy="576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Make: 2.3 seconds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Ninja: 0.8 seconds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lternative to Make: Nin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</a:t>
            </a:r>
          </a:p>
        </p:txBody>
      </p:sp>
      <p:sp>
        <p:nvSpPr>
          <p:cNvPr id="384" name="Why Ninja is Fast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Why Ninja is Faster:</a:t>
            </a:r>
          </a:p>
          <a:p>
            <a:pPr>
              <a:lnSpc>
                <a:spcPct val="120000"/>
              </a:lnSpc>
            </a:pPr>
            <a:r>
              <a:t>No shell overhead - Make spawns shells, Ninja doesn't</a:t>
            </a:r>
          </a:p>
          <a:p>
            <a:pPr>
              <a:lnSpc>
                <a:spcPct val="120000"/>
              </a:lnSpc>
            </a:pPr>
            <a:r>
              <a:t>Parallel by default - Ninja automatically uses all cores</a:t>
            </a:r>
          </a:p>
          <a:p>
            <a:pPr>
              <a:lnSpc>
                <a:spcPct val="120000"/>
              </a:lnSpc>
            </a:pPr>
            <a:r>
              <a:t>Minimal features - Ninja only builds, Make has a lot of often not used features</a:t>
            </a:r>
          </a:p>
          <a:p>
            <a:pPr>
              <a:lnSpc>
                <a:spcPct val="120000"/>
              </a:lnSpc>
            </a:pPr>
            <a:r>
              <a:t>Better dependency tracking - Rebuilds only what's needed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Embedded projects with 100+ files compile in seconds, not minutes</a:t>
            </a:r>
          </a:p>
          <a:p>
            <a:pPr>
              <a:lnSpc>
                <a:spcPct val="120000"/>
              </a:lnSpc>
            </a:pPr>
            <a:r>
              <a:t>Faster iteration = more learning</a:t>
            </a:r>
          </a:p>
          <a:p>
            <a:pPr>
              <a:lnSpc>
                <a:spcPct val="120000"/>
              </a:lnSpc>
            </a:pPr>
            <a:r>
              <a:t>Industry uses Ninja (Google Chrome, Android, LLVM)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Alternative to Make: Ninja and oth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 and others</a:t>
            </a:r>
          </a:p>
        </p:txBody>
      </p:sp>
      <p:sp>
        <p:nvSpPr>
          <p:cNvPr id="387" name="For your embedded system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For your embedded systems:</a:t>
            </a:r>
          </a:p>
          <a:p>
            <a:pPr>
              <a:lnSpc>
                <a:spcPct val="120000"/>
              </a:lnSpc>
            </a:pPr>
            <a:r>
              <a:t>- Ninja - Fast, simple, used by modern CMake</a:t>
            </a:r>
          </a:p>
          <a:p>
            <a:pPr>
              <a:lnSpc>
                <a:spcPct val="120000"/>
              </a:lnSpc>
            </a:pPr>
            <a:r>
              <a:t>- Meson - Great cross-compilation support</a:t>
            </a:r>
          </a:p>
          <a:p>
            <a:pPr>
              <a:lnSpc>
                <a:spcPct val="120000"/>
              </a:lnSpc>
            </a:pPr>
            <a:r>
              <a:t>- Bazel - If working with larger embedded projects</a:t>
            </a:r>
          </a:p>
          <a:p>
            <a:pPr>
              <a:lnSpc>
                <a:spcPct val="120000"/>
              </a:lnSpc>
            </a:pPr>
            <a:r>
              <a:t>- SCons/Waf - Common in embedded open source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  <a:defRPr b="1"/>
            </a:pPr>
            <a:r>
              <a:t>The trend is toward:</a:t>
            </a:r>
          </a:p>
          <a:p>
            <a:pPr>
              <a:lnSpc>
                <a:spcPct val="120000"/>
              </a:lnSpc>
            </a:pPr>
            <a:r>
              <a:t>- Faster incremental builds (Ninja, tup)</a:t>
            </a:r>
          </a:p>
          <a:p>
            <a:pPr>
              <a:lnSpc>
                <a:spcPct val="120000"/>
              </a:lnSpc>
            </a:pPr>
            <a:r>
              <a:t>- Better dependency tracking (Bazel, Buck2)</a:t>
            </a:r>
          </a:p>
          <a:p>
            <a:pPr>
              <a:lnSpc>
                <a:spcPct val="120000"/>
              </a:lnSpc>
            </a:pPr>
            <a:r>
              <a:t>- Cross-platform support (Meson, CMake+generators)</a:t>
            </a:r>
          </a:p>
          <a:p>
            <a:pPr>
              <a:lnSpc>
                <a:spcPct val="120000"/>
              </a:lnSpc>
            </a:pPr>
            <a:r>
              <a:t>- Reproducible builds (Bazel, Nix-based systems)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ragmatic start - Stepping ston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 start - Stepping stone 1</a:t>
            </a:r>
          </a:p>
        </p:txBody>
      </p:sp>
      <p:sp>
        <p:nvSpPr>
          <p:cNvPr id="110" name="Wijzig tekst: klik 2x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</p:txBody>
      </p:sp>
      <p:pic>
        <p:nvPicPr>
          <p:cNvPr id="11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impleProject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SimpleProject</a:t>
            </a:r>
          </a:p>
        </p:txBody>
      </p:sp>
      <p:sp>
        <p:nvSpPr>
          <p:cNvPr id="113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all…</a:t>
            </a:r>
          </a:p>
          <a:p>
            <a:pPr/>
          </a:p>
          <a:p>
            <a:pPr/>
            <a:r>
              <a:t>Any questions?</a:t>
            </a:r>
          </a:p>
        </p:txBody>
      </p:sp>
      <p:sp>
        <p:nvSpPr>
          <p:cNvPr id="390" name="Tijdelijke aanduiding voor tekst 2"/>
          <p:cNvSpPr txBox="1"/>
          <p:nvPr>
            <p:ph type="body" sz="quarter" idx="1"/>
          </p:nvPr>
        </p:nvSpPr>
        <p:spPr>
          <a:xfrm>
            <a:off x="7416848" y="10488638"/>
            <a:ext cx="9550301" cy="19106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ragmatic start - Stepping ston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 start - Stepping stone 1</a:t>
            </a:r>
          </a:p>
        </p:txBody>
      </p:sp>
      <p:sp>
        <p:nvSpPr>
          <p:cNvPr id="116" name="Compile and test: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</a:t>
            </a:r>
          </a:p>
        </p:txBody>
      </p:sp>
      <p:pic>
        <p:nvPicPr>
          <p:cNvPr id="11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220" y="11188439"/>
            <a:ext cx="10998201" cy="73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impleProject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SimpleProject</a:t>
            </a:r>
          </a:p>
        </p:txBody>
      </p:sp>
      <p:sp>
        <p:nvSpPr>
          <p:cNvPr id="120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owards a library - Stepping ston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2</a:t>
            </a:r>
          </a:p>
        </p:txBody>
      </p:sp>
      <p:sp>
        <p:nvSpPr>
          <p:cNvPr id="123" name="Compile and test: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</a:t>
            </a:r>
          </a:p>
        </p:txBody>
      </p:sp>
      <p:pic>
        <p:nvPicPr>
          <p:cNvPr id="12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imple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SimpleLibrary</a:t>
            </a:r>
          </a:p>
        </p:txBody>
      </p:sp>
      <p:sp>
        <p:nvSpPr>
          <p:cNvPr id="126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  <p:pic>
        <p:nvPicPr>
          <p:cNvPr id="127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9786" y="3708500"/>
            <a:ext cx="10913069" cy="5806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owards a library - Stepping ston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2</a:t>
            </a:r>
          </a:p>
        </p:txBody>
      </p:sp>
      <p:sp>
        <p:nvSpPr>
          <p:cNvPr id="130" name="Compile and test: (Whoops…)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 (Whoops…)</a:t>
            </a:r>
          </a:p>
        </p:txBody>
      </p:sp>
      <p:pic>
        <p:nvPicPr>
          <p:cNvPr id="13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imple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SimpleLibrary</a:t>
            </a:r>
          </a:p>
        </p:txBody>
      </p:sp>
      <p:pic>
        <p:nvPicPr>
          <p:cNvPr id="13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592" y="10879532"/>
            <a:ext cx="72644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  <p:pic>
        <p:nvPicPr>
          <p:cNvPr id="135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86" y="3708500"/>
            <a:ext cx="10913069" cy="5806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owards a library - Stepping ston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2</a:t>
            </a:r>
          </a:p>
        </p:txBody>
      </p:sp>
      <p:sp>
        <p:nvSpPr>
          <p:cNvPr id="138" name="Compile and test: (Pfwiew, we got away for now… )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 (Pfwiew, we got away for now… )</a:t>
            </a:r>
          </a:p>
        </p:txBody>
      </p:sp>
      <p:pic>
        <p:nvPicPr>
          <p:cNvPr id="139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imple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SimpleLibrary</a:t>
            </a:r>
          </a:p>
        </p:txBody>
      </p:sp>
      <p:pic>
        <p:nvPicPr>
          <p:cNvPr id="141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592" y="10714432"/>
            <a:ext cx="72644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  <p:pic>
        <p:nvPicPr>
          <p:cNvPr id="143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86" y="3708500"/>
            <a:ext cx="10913069" cy="5806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